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254F6C-8D1E-4C0C-A93E-0A1753B9660C}">
  <a:tblStyle styleId="{15254F6C-8D1E-4C0C-A93E-0A1753B966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44" Type="http://schemas.openxmlformats.org/officeDocument/2006/relationships/font" Target="fonts/RobotoLight-regular.fntdata"/><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46" Type="http://schemas.openxmlformats.org/officeDocument/2006/relationships/font" Target="fonts/RobotoLight-italic.fntdata"/><Relationship Id="rId23" Type="http://schemas.openxmlformats.org/officeDocument/2006/relationships/slide" Target="slides/slide17.xml"/><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RobotoLight-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11" Type="http://schemas.openxmlformats.org/officeDocument/2006/relationships/slide" Target="slides/slide5.xml"/><Relationship Id="rId33" Type="http://schemas.openxmlformats.org/officeDocument/2006/relationships/font" Target="fonts/RobotoThin-boldItalic.fntdata"/><Relationship Id="rId10" Type="http://schemas.openxmlformats.org/officeDocument/2006/relationships/slide" Target="slides/slide4.xml"/><Relationship Id="rId32" Type="http://schemas.openxmlformats.org/officeDocument/2006/relationships/font" Target="fonts/RobotoThin-italic.fntdata"/><Relationship Id="rId13" Type="http://schemas.openxmlformats.org/officeDocument/2006/relationships/slide" Target="slides/slide7.xml"/><Relationship Id="rId35" Type="http://schemas.openxmlformats.org/officeDocument/2006/relationships/font" Target="fonts/RobotoBlack-boldItalic.fntdata"/><Relationship Id="rId12" Type="http://schemas.openxmlformats.org/officeDocument/2006/relationships/slide" Target="slides/slide6.xml"/><Relationship Id="rId34" Type="http://schemas.openxmlformats.org/officeDocument/2006/relationships/font" Target="fonts/RobotoBlack-bold.fntdata"/><Relationship Id="rId15" Type="http://schemas.openxmlformats.org/officeDocument/2006/relationships/slide" Target="slides/slide9.xml"/><Relationship Id="rId37" Type="http://schemas.openxmlformats.org/officeDocument/2006/relationships/font" Target="fonts/RobotoMedium-bold.fntdata"/><Relationship Id="rId14" Type="http://schemas.openxmlformats.org/officeDocument/2006/relationships/slide" Target="slides/slide8.xml"/><Relationship Id="rId36" Type="http://schemas.openxmlformats.org/officeDocument/2006/relationships/font" Target="fonts/RobotoMedium-regular.fntdata"/><Relationship Id="rId17" Type="http://schemas.openxmlformats.org/officeDocument/2006/relationships/slide" Target="slides/slide11.xml"/><Relationship Id="rId39" Type="http://schemas.openxmlformats.org/officeDocument/2006/relationships/font" Target="fonts/RobotoMedium-boldItalic.fntdata"/><Relationship Id="rId16" Type="http://schemas.openxmlformats.org/officeDocument/2006/relationships/slide" Target="slides/slide10.xml"/><Relationship Id="rId38" Type="http://schemas.openxmlformats.org/officeDocument/2006/relationships/font" Target="fonts/RobotoMedium-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5cb4099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5cb4099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2" name="Google Shape;52;p1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3" name="Google Shape;53;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5" name="Shape 55"/>
        <p:cNvGrpSpPr/>
        <p:nvPr/>
      </p:nvGrpSpPr>
      <p:grpSpPr>
        <a:xfrm>
          <a:off x="0" y="0"/>
          <a:ext cx="0" cy="0"/>
          <a:chOff x="0" y="0"/>
          <a:chExt cx="0" cy="0"/>
        </a:xfrm>
      </p:grpSpPr>
      <p:sp>
        <p:nvSpPr>
          <p:cNvPr id="56" name="Google Shape;56;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58" name="Google Shape;58;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 name="Google Shape;59;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 name="Google Shape;60;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 name="Google Shape;61;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2" name="Google Shape;62;p14"/>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 name="Google Shape;65;p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 name="Google Shape;6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71" name="Google Shape;71;p16"/>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2" name="Google Shape;72;p16"/>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3" name="Google Shape;73;p16"/>
          <p:cNvSpPr txBox="1"/>
          <p:nvPr>
            <p:ph idx="3" type="subTitle"/>
          </p:nvPr>
        </p:nvSpPr>
        <p:spPr>
          <a:xfrm>
            <a:off x="7056300" y="910475"/>
            <a:ext cx="1814100" cy="3784800"/>
          </a:xfrm>
          <a:prstGeom prst="rect">
            <a:avLst/>
          </a:prstGeom>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4" name="Google Shape;74;p16"/>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 name="Google Shape;76;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7" name="Google Shape;77;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 name="Google Shape;78;p1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79" name="Shape 79"/>
        <p:cNvGrpSpPr/>
        <p:nvPr/>
      </p:nvGrpSpPr>
      <p:grpSpPr>
        <a:xfrm>
          <a:off x="0" y="0"/>
          <a:ext cx="0" cy="0"/>
          <a:chOff x="0" y="0"/>
          <a:chExt cx="0" cy="0"/>
        </a:xfrm>
      </p:grpSpPr>
      <p:pic>
        <p:nvPicPr>
          <p:cNvPr id="80" name="Google Shape;80;p17"/>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81" name="Google Shape;81;p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 name="Google Shape;82;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6" name="Google Shape;86;p1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7" name="Google Shape;87;p17"/>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88" name="Google Shape;88;p17"/>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90" name="Google Shape;90;p17"/>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95" name="Google Shape;95;p1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96" name="Google Shape;96;p1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Capstone Engagement</a:t>
            </a:r>
            <a:endParaRPr sz="3100">
              <a:solidFill>
                <a:srgbClr val="000000"/>
              </a:solidFill>
              <a:latin typeface="Roboto"/>
              <a:ea typeface="Roboto"/>
              <a:cs typeface="Roboto"/>
              <a:sym typeface="Roboto"/>
            </a:endParaRPr>
          </a:p>
          <a:p>
            <a:pPr indent="0" lvl="0" marL="0" rtl="0" algn="ctr">
              <a:spcBef>
                <a:spcPts val="1000"/>
              </a:spcBef>
              <a:spcAft>
                <a:spcPts val="0"/>
              </a:spcAft>
              <a:buNone/>
            </a:pPr>
            <a:r>
              <a:rPr lang="en" sz="3100">
                <a:solidFill>
                  <a:srgbClr val="000000"/>
                </a:solidFill>
                <a:latin typeface="Roboto"/>
                <a:ea typeface="Roboto"/>
                <a:cs typeface="Roboto"/>
                <a:sym typeface="Roboto"/>
              </a:rPr>
              <a:t>Assessment, Analysis, </a:t>
            </a:r>
            <a:br>
              <a:rPr lang="en" sz="3100">
                <a:solidFill>
                  <a:srgbClr val="000000"/>
                </a:solidFill>
                <a:latin typeface="Roboto"/>
                <a:ea typeface="Roboto"/>
                <a:cs typeface="Roboto"/>
                <a:sym typeface="Roboto"/>
              </a:rPr>
            </a:br>
            <a:r>
              <a:rPr lang="en" sz="3100">
                <a:solidFill>
                  <a:srgbClr val="000000"/>
                </a:solidFill>
                <a:latin typeface="Roboto"/>
                <a:ea typeface="Roboto"/>
                <a:cs typeface="Roboto"/>
                <a:sym typeface="Roboto"/>
              </a:rPr>
              <a:t>and Hardening of a Vulnerable Syste</a:t>
            </a:r>
            <a:r>
              <a:rPr lang="en" sz="3100">
                <a:latin typeface="Roboto"/>
                <a:ea typeface="Roboto"/>
                <a:cs typeface="Roboto"/>
                <a:sym typeface="Roboto"/>
              </a:rPr>
              <a:t>m</a:t>
            </a:r>
            <a:endParaRPr sz="3100">
              <a:latin typeface="Roboto"/>
              <a:ea typeface="Roboto"/>
              <a:cs typeface="Roboto"/>
              <a:sym typeface="Roboto"/>
            </a:endParaRPr>
          </a:p>
        </p:txBody>
      </p:sp>
      <p:sp>
        <p:nvSpPr>
          <p:cNvPr id="102" name="Google Shape;102;p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rPr lang="en"/>
              <a:t>Prepared by Collin McClellan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0000"/>
                </a:solidFill>
              </a:rPr>
              <a:t>Exploitation: Sensitive Data Exposure</a:t>
            </a:r>
            <a:endParaRPr>
              <a:solidFill>
                <a:srgbClr val="FF0000"/>
              </a:solidFill>
            </a:endParaRPr>
          </a:p>
        </p:txBody>
      </p:sp>
      <p:sp>
        <p:nvSpPr>
          <p:cNvPr id="199" name="Google Shape;199;p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00" name="Google Shape;200;p2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navigated to 192.168.1.105.  We were able to login to the company folders with Ashton’s password from the brute force attack revealing the secret company folders.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202" name="Google Shape;202;p28"/>
          <p:cNvGrpSpPr/>
          <p:nvPr/>
        </p:nvGrpSpPr>
        <p:grpSpPr>
          <a:xfrm>
            <a:off x="457181" y="887903"/>
            <a:ext cx="533372" cy="533480"/>
            <a:chOff x="457200" y="1378813"/>
            <a:chExt cx="695400" cy="695450"/>
          </a:xfrm>
        </p:grpSpPr>
        <p:sp>
          <p:nvSpPr>
            <p:cNvPr id="203" name="Google Shape;203;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04" name="Google Shape;204;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8"/>
          <p:cNvGrpSpPr/>
          <p:nvPr/>
        </p:nvGrpSpPr>
        <p:grpSpPr>
          <a:xfrm>
            <a:off x="3228956" y="887903"/>
            <a:ext cx="533372" cy="533480"/>
            <a:chOff x="457200" y="1378813"/>
            <a:chExt cx="695400" cy="695450"/>
          </a:xfrm>
        </p:grpSpPr>
        <p:sp>
          <p:nvSpPr>
            <p:cNvPr id="206" name="Google Shape;206;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7" name="Google Shape;207;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a:t>
            </a:r>
            <a:r>
              <a:rPr lang="en" sz="1200">
                <a:latin typeface="Roboto"/>
                <a:ea typeface="Roboto"/>
                <a:cs typeface="Roboto"/>
                <a:sym typeface="Roboto"/>
              </a:rPr>
              <a:t>successfully</a:t>
            </a:r>
            <a:r>
              <a:rPr lang="en" sz="1200">
                <a:latin typeface="Roboto"/>
                <a:ea typeface="Roboto"/>
                <a:cs typeface="Roboto"/>
                <a:sym typeface="Roboto"/>
              </a:rPr>
              <a:t> navigated to the IP address</a:t>
            </a:r>
            <a:endParaRPr sz="1200">
              <a:latin typeface="Roboto"/>
              <a:ea typeface="Roboto"/>
              <a:cs typeface="Roboto"/>
              <a:sym typeface="Roboto"/>
            </a:endParaRPr>
          </a:p>
        </p:txBody>
      </p:sp>
      <p:grpSp>
        <p:nvGrpSpPr>
          <p:cNvPr id="210" name="Google Shape;210;p28"/>
          <p:cNvGrpSpPr/>
          <p:nvPr/>
        </p:nvGrpSpPr>
        <p:grpSpPr>
          <a:xfrm>
            <a:off x="6134081" y="888653"/>
            <a:ext cx="533372" cy="533480"/>
            <a:chOff x="457200" y="1378813"/>
            <a:chExt cx="695400" cy="695450"/>
          </a:xfrm>
        </p:grpSpPr>
        <p:sp>
          <p:nvSpPr>
            <p:cNvPr id="211" name="Google Shape;211;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12" name="Google Shape;212;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215" name="Google Shape;215;p28"/>
          <p:cNvPicPr preferRelativeResize="0"/>
          <p:nvPr/>
        </p:nvPicPr>
        <p:blipFill>
          <a:blip r:embed="rId3">
            <a:alphaModFix/>
          </a:blip>
          <a:stretch>
            <a:fillRect/>
          </a:stretch>
        </p:blipFill>
        <p:spPr>
          <a:xfrm>
            <a:off x="6401175" y="1671713"/>
            <a:ext cx="2371500" cy="2772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0000"/>
                </a:solidFill>
              </a:rPr>
              <a:t>Exploitation: Password Hashes stored in company folders</a:t>
            </a:r>
            <a:endParaRPr>
              <a:solidFill>
                <a:srgbClr val="FF0000"/>
              </a:solidFill>
            </a:endParaRPr>
          </a:p>
        </p:txBody>
      </p:sp>
      <p:sp>
        <p:nvSpPr>
          <p:cNvPr id="221" name="Google Shape;221;p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22" name="Google Shape;222;p29"/>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 logged in as Ashton and selected “connect to corp server”.  A personal note was left about using ryan’s account with a hash.  We used crackstation to interpret the hash to “linux4u”.  </a:t>
            </a:r>
            <a:r>
              <a:rPr lang="en" sz="1200">
                <a:solidFill>
                  <a:schemeClr val="dk1"/>
                </a:solidFill>
                <a:latin typeface="Roboto"/>
                <a:ea typeface="Roboto"/>
                <a:cs typeface="Roboto"/>
                <a:sym typeface="Roboto"/>
              </a:rPr>
              <a:t>We used crackstation to successfully exploit ryan’s password from the hash left from Ashton’s personal note.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224" name="Google Shape;224;p29"/>
          <p:cNvGrpSpPr/>
          <p:nvPr/>
        </p:nvGrpSpPr>
        <p:grpSpPr>
          <a:xfrm>
            <a:off x="457181" y="887903"/>
            <a:ext cx="533372" cy="533480"/>
            <a:chOff x="457200" y="1378813"/>
            <a:chExt cx="695400" cy="695450"/>
          </a:xfrm>
        </p:grpSpPr>
        <p:sp>
          <p:nvSpPr>
            <p:cNvPr id="225" name="Google Shape;225;p2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6" name="Google Shape;226;p2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29"/>
          <p:cNvGrpSpPr/>
          <p:nvPr/>
        </p:nvGrpSpPr>
        <p:grpSpPr>
          <a:xfrm>
            <a:off x="3228956" y="887903"/>
            <a:ext cx="533372" cy="533480"/>
            <a:chOff x="457200" y="1378813"/>
            <a:chExt cx="695400" cy="695450"/>
          </a:xfrm>
        </p:grpSpPr>
        <p:sp>
          <p:nvSpPr>
            <p:cNvPr id="228" name="Google Shape;228;p2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9" name="Google Shape;229;p2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9"/>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Using ryan’s name and password, we were able to successfully logon to the company server via WebDAV (dav://192.168.1.105webdav) in file manager.</a:t>
            </a:r>
            <a:endParaRPr sz="1200">
              <a:latin typeface="Roboto"/>
              <a:ea typeface="Roboto"/>
              <a:cs typeface="Roboto"/>
              <a:sym typeface="Roboto"/>
            </a:endParaRPr>
          </a:p>
        </p:txBody>
      </p:sp>
      <p:grpSp>
        <p:nvGrpSpPr>
          <p:cNvPr id="232" name="Google Shape;232;p29"/>
          <p:cNvGrpSpPr/>
          <p:nvPr/>
        </p:nvGrpSpPr>
        <p:grpSpPr>
          <a:xfrm>
            <a:off x="6134081" y="888653"/>
            <a:ext cx="533372" cy="533480"/>
            <a:chOff x="457200" y="1378813"/>
            <a:chExt cx="695400" cy="695450"/>
          </a:xfrm>
        </p:grpSpPr>
        <p:sp>
          <p:nvSpPr>
            <p:cNvPr id="233" name="Google Shape;233;p2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34" name="Google Shape;234;p2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9"/>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237" name="Google Shape;237;p29"/>
          <p:cNvPicPr preferRelativeResize="0"/>
          <p:nvPr/>
        </p:nvPicPr>
        <p:blipFill>
          <a:blip r:embed="rId3">
            <a:alphaModFix/>
          </a:blip>
          <a:stretch>
            <a:fillRect/>
          </a:stretch>
        </p:blipFill>
        <p:spPr>
          <a:xfrm>
            <a:off x="5924550" y="774450"/>
            <a:ext cx="3114800" cy="4142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243" name="Google Shape;243;p30"/>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FF"/>
                </a:solidFill>
              </a:rPr>
              <a:t>Blue Team</a:t>
            </a:r>
            <a:endParaRPr b="1">
              <a:solidFill>
                <a:srgbClr val="0000FF"/>
              </a:solidFill>
            </a:endParaRPr>
          </a:p>
          <a:p>
            <a:pPr indent="0" lvl="0" marL="0" rtl="0" algn="ctr">
              <a:spcBef>
                <a:spcPts val="0"/>
              </a:spcBef>
              <a:spcAft>
                <a:spcPts val="0"/>
              </a:spcAft>
              <a:buNone/>
            </a:pPr>
            <a:r>
              <a:rPr lang="en" sz="3400">
                <a:solidFill>
                  <a:srgbClr val="0000FF"/>
                </a:solidFill>
                <a:latin typeface="Roboto Light"/>
                <a:ea typeface="Roboto Light"/>
                <a:cs typeface="Roboto Light"/>
                <a:sym typeface="Roboto Light"/>
              </a:rPr>
              <a:t>Log Analysis and </a:t>
            </a:r>
            <a:br>
              <a:rPr lang="en" sz="3400">
                <a:solidFill>
                  <a:srgbClr val="0000FF"/>
                </a:solidFill>
                <a:latin typeface="Roboto Light"/>
                <a:ea typeface="Roboto Light"/>
                <a:cs typeface="Roboto Light"/>
                <a:sym typeface="Roboto Light"/>
              </a:rPr>
            </a:br>
            <a:r>
              <a:rPr lang="en" sz="3400">
                <a:solidFill>
                  <a:srgbClr val="0000FF"/>
                </a:solidFill>
                <a:latin typeface="Roboto Light"/>
                <a:ea typeface="Roboto Light"/>
                <a:cs typeface="Roboto Light"/>
                <a:sym typeface="Roboto Light"/>
              </a:rPr>
              <a:t>Attack Characterization</a:t>
            </a:r>
            <a:endParaRPr sz="3400">
              <a:solidFill>
                <a:srgbClr val="0000FF"/>
              </a:solidFill>
              <a:latin typeface="Roboto Light"/>
              <a:ea typeface="Roboto Light"/>
              <a:cs typeface="Roboto Light"/>
              <a:sym typeface="Roboto Light"/>
            </a:endParaRPr>
          </a:p>
        </p:txBody>
      </p:sp>
      <p:sp>
        <p:nvSpPr>
          <p:cNvPr id="244" name="Google Shape;244;p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000FF"/>
                </a:solidFill>
              </a:rPr>
              <a:t>Analysis: Identifying the Port Scan</a:t>
            </a:r>
            <a:endParaRPr>
              <a:solidFill>
                <a:srgbClr val="0000FF"/>
              </a:solidFill>
            </a:endParaRPr>
          </a:p>
        </p:txBody>
      </p:sp>
      <p:sp>
        <p:nvSpPr>
          <p:cNvPr id="250" name="Google Shape;250;p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51" name="Google Shape;251;p31"/>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252" name="Google Shape;252;p31"/>
          <p:cNvSpPr txBox="1"/>
          <p:nvPr>
            <p:ph idx="1" type="subTitle"/>
          </p:nvPr>
        </p:nvSpPr>
        <p:spPr>
          <a:xfrm>
            <a:off x="367350" y="675975"/>
            <a:ext cx="82557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a:t>
            </a:r>
            <a:r>
              <a:rPr lang="en" sz="1200"/>
              <a:t>he port scan occurred on December 6, 2020 at 6:30 pm</a:t>
            </a:r>
            <a:endParaRPr sz="1200"/>
          </a:p>
          <a:p>
            <a:pPr indent="-167640" lvl="0" marL="320040" rtl="0" algn="l">
              <a:spcBef>
                <a:spcPts val="600"/>
              </a:spcBef>
              <a:spcAft>
                <a:spcPts val="0"/>
              </a:spcAft>
              <a:buSzPts val="1200"/>
              <a:buChar char="●"/>
            </a:pPr>
            <a:r>
              <a:rPr lang="en" sz="1200"/>
              <a:t>15,792 packets were sent from 192.168.1.90</a:t>
            </a:r>
            <a:endParaRPr sz="1200"/>
          </a:p>
          <a:p>
            <a:pPr indent="-167640" lvl="0" marL="320040" rtl="0" algn="l">
              <a:spcBef>
                <a:spcPts val="600"/>
              </a:spcBef>
              <a:spcAft>
                <a:spcPts val="600"/>
              </a:spcAft>
              <a:buSzPts val="1200"/>
              <a:buChar char="●"/>
            </a:pPr>
            <a:r>
              <a:rPr lang="en" sz="1200">
                <a:solidFill>
                  <a:schemeClr val="dk1"/>
                </a:solidFill>
              </a:rPr>
              <a:t>Multiple port requests at the same time indicates a port scan</a:t>
            </a:r>
            <a:endParaRPr sz="1200"/>
          </a:p>
        </p:txBody>
      </p:sp>
      <p:pic>
        <p:nvPicPr>
          <p:cNvPr id="253" name="Google Shape;253;p31"/>
          <p:cNvPicPr preferRelativeResize="0"/>
          <p:nvPr/>
        </p:nvPicPr>
        <p:blipFill>
          <a:blip r:embed="rId3">
            <a:alphaModFix/>
          </a:blip>
          <a:stretch>
            <a:fillRect/>
          </a:stretch>
        </p:blipFill>
        <p:spPr>
          <a:xfrm>
            <a:off x="393675" y="1647675"/>
            <a:ext cx="8356651" cy="3448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000FF"/>
                </a:solidFill>
              </a:rPr>
              <a:t>Analysis: Finding the Request for the Hidden Directory</a:t>
            </a:r>
            <a:endParaRPr>
              <a:solidFill>
                <a:srgbClr val="0000FF"/>
              </a:solidFill>
            </a:endParaRPr>
          </a:p>
        </p:txBody>
      </p:sp>
      <p:sp>
        <p:nvSpPr>
          <p:cNvPr id="259" name="Google Shape;259;p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60" name="Google Shape;260;p32"/>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261" name="Google Shape;261;p32"/>
          <p:cNvSpPr txBox="1"/>
          <p:nvPr>
            <p:ph idx="1" type="subTitle"/>
          </p:nvPr>
        </p:nvSpPr>
        <p:spPr>
          <a:xfrm>
            <a:off x="310250" y="741300"/>
            <a:ext cx="9144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request occurred on December 6, 2020 at 6:30pm and 15,517 requests were made</a:t>
            </a:r>
            <a:endParaRPr sz="1200"/>
          </a:p>
          <a:p>
            <a:pPr indent="-167640" lvl="0" marL="320040" rtl="0" algn="l">
              <a:spcBef>
                <a:spcPts val="600"/>
              </a:spcBef>
              <a:spcAft>
                <a:spcPts val="600"/>
              </a:spcAft>
              <a:buSzPts val="1200"/>
              <a:buChar char="●"/>
            </a:pPr>
            <a:r>
              <a:rPr lang="en" sz="1200"/>
              <a:t>The “connect_to_corp_server” file was requested  </a:t>
            </a:r>
            <a:endParaRPr sz="1200"/>
          </a:p>
        </p:txBody>
      </p:sp>
      <p:pic>
        <p:nvPicPr>
          <p:cNvPr id="262" name="Google Shape;262;p32"/>
          <p:cNvPicPr preferRelativeResize="0"/>
          <p:nvPr/>
        </p:nvPicPr>
        <p:blipFill>
          <a:blip r:embed="rId3">
            <a:alphaModFix/>
          </a:blip>
          <a:stretch>
            <a:fillRect/>
          </a:stretch>
        </p:blipFill>
        <p:spPr>
          <a:xfrm>
            <a:off x="310250" y="1391275"/>
            <a:ext cx="4433626" cy="2501626"/>
          </a:xfrm>
          <a:prstGeom prst="rect">
            <a:avLst/>
          </a:prstGeom>
          <a:noFill/>
          <a:ln>
            <a:noFill/>
          </a:ln>
        </p:spPr>
      </p:pic>
      <p:pic>
        <p:nvPicPr>
          <p:cNvPr id="263" name="Google Shape;263;p32"/>
          <p:cNvPicPr preferRelativeResize="0"/>
          <p:nvPr/>
        </p:nvPicPr>
        <p:blipFill>
          <a:blip r:embed="rId4">
            <a:alphaModFix/>
          </a:blip>
          <a:stretch>
            <a:fillRect/>
          </a:stretch>
        </p:blipFill>
        <p:spPr>
          <a:xfrm>
            <a:off x="4743875" y="1391275"/>
            <a:ext cx="4047351" cy="246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000FF"/>
                </a:solidFill>
              </a:rPr>
              <a:t>Analysis: Uncovering the Brute Force Attack</a:t>
            </a:r>
            <a:endParaRPr>
              <a:solidFill>
                <a:srgbClr val="0000FF"/>
              </a:solidFill>
            </a:endParaRPr>
          </a:p>
        </p:txBody>
      </p:sp>
      <p:sp>
        <p:nvSpPr>
          <p:cNvPr id="269" name="Google Shape;269;p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70" name="Google Shape;270;p33"/>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271" name="Google Shape;271;p33"/>
          <p:cNvSpPr txBox="1"/>
          <p:nvPr>
            <p:ph idx="1" type="subTitle"/>
          </p:nvPr>
        </p:nvSpPr>
        <p:spPr>
          <a:xfrm>
            <a:off x="367350" y="741300"/>
            <a:ext cx="9087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15,517 requests were made before discovering the password</a:t>
            </a:r>
            <a:endParaRPr sz="1200"/>
          </a:p>
          <a:p>
            <a:pPr indent="-167640" lvl="0" marL="320040" rtl="0" algn="l">
              <a:spcBef>
                <a:spcPts val="600"/>
              </a:spcBef>
              <a:spcAft>
                <a:spcPts val="600"/>
              </a:spcAft>
              <a:buSzPts val="1200"/>
              <a:buChar char="●"/>
            </a:pPr>
            <a:r>
              <a:rPr lang="en" sz="1200"/>
              <a:t>HTTP Status 401 </a:t>
            </a:r>
            <a:r>
              <a:rPr lang="en" sz="1200">
                <a:solidFill>
                  <a:srgbClr val="525252"/>
                </a:solidFill>
                <a:highlight>
                  <a:srgbClr val="FFFFFF"/>
                </a:highlight>
                <a:latin typeface="Arial"/>
                <a:ea typeface="Arial"/>
                <a:cs typeface="Arial"/>
                <a:sym typeface="Arial"/>
              </a:rPr>
              <a:t>unauthorized client error status response code indicates that the request has not been applied because it lacks valid authentication credentials for the target resource</a:t>
            </a:r>
            <a:endParaRPr sz="1200"/>
          </a:p>
        </p:txBody>
      </p:sp>
      <p:pic>
        <p:nvPicPr>
          <p:cNvPr id="272" name="Google Shape;272;p33"/>
          <p:cNvPicPr preferRelativeResize="0"/>
          <p:nvPr/>
        </p:nvPicPr>
        <p:blipFill>
          <a:blip r:embed="rId3">
            <a:alphaModFix/>
          </a:blip>
          <a:stretch>
            <a:fillRect/>
          </a:stretch>
        </p:blipFill>
        <p:spPr>
          <a:xfrm>
            <a:off x="0" y="1591748"/>
            <a:ext cx="9144001" cy="34622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000FF"/>
                </a:solidFill>
              </a:rPr>
              <a:t>Analysis: Finding the WebDAV Connection</a:t>
            </a:r>
            <a:endParaRPr>
              <a:solidFill>
                <a:srgbClr val="0000FF"/>
              </a:solidFill>
            </a:endParaRPr>
          </a:p>
        </p:txBody>
      </p:sp>
      <p:sp>
        <p:nvSpPr>
          <p:cNvPr id="278" name="Google Shape;278;p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79" name="Google Shape;279;p34"/>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280" name="Google Shape;280;p34"/>
          <p:cNvSpPr txBox="1"/>
          <p:nvPr>
            <p:ph idx="1" type="subTitle"/>
          </p:nvPr>
        </p:nvSpPr>
        <p:spPr>
          <a:xfrm>
            <a:off x="367350" y="741300"/>
            <a:ext cx="9087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36 request were made to WebDAV</a:t>
            </a:r>
            <a:endParaRPr sz="1200"/>
          </a:p>
          <a:p>
            <a:pPr indent="-167640" lvl="0" marL="320040" rtl="0" algn="l">
              <a:spcBef>
                <a:spcPts val="600"/>
              </a:spcBef>
              <a:spcAft>
                <a:spcPts val="600"/>
              </a:spcAft>
              <a:buSzPts val="1200"/>
              <a:buChar char="●"/>
            </a:pPr>
            <a:r>
              <a:rPr lang="en" sz="1200"/>
              <a:t>PHP file was requested</a:t>
            </a:r>
            <a:endParaRPr sz="1200"/>
          </a:p>
        </p:txBody>
      </p:sp>
      <p:pic>
        <p:nvPicPr>
          <p:cNvPr id="281" name="Google Shape;281;p34"/>
          <p:cNvPicPr preferRelativeResize="0"/>
          <p:nvPr/>
        </p:nvPicPr>
        <p:blipFill>
          <a:blip r:embed="rId3">
            <a:alphaModFix/>
          </a:blip>
          <a:stretch>
            <a:fillRect/>
          </a:stretch>
        </p:blipFill>
        <p:spPr>
          <a:xfrm>
            <a:off x="0" y="1467790"/>
            <a:ext cx="9144001" cy="27633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287" name="Google Shape;287;p35"/>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FF"/>
                </a:solidFill>
              </a:rPr>
              <a:t>Blue Team</a:t>
            </a:r>
            <a:endParaRPr b="1">
              <a:solidFill>
                <a:srgbClr val="0000FF"/>
              </a:solidFill>
            </a:endParaRPr>
          </a:p>
          <a:p>
            <a:pPr indent="0" lvl="0" marL="0" rtl="0" algn="ctr">
              <a:spcBef>
                <a:spcPts val="0"/>
              </a:spcBef>
              <a:spcAft>
                <a:spcPts val="0"/>
              </a:spcAft>
              <a:buNone/>
            </a:pPr>
            <a:r>
              <a:rPr lang="en" sz="3400">
                <a:solidFill>
                  <a:srgbClr val="0000FF"/>
                </a:solidFill>
                <a:latin typeface="Roboto Light"/>
                <a:ea typeface="Roboto Light"/>
                <a:cs typeface="Roboto Light"/>
                <a:sym typeface="Roboto Light"/>
              </a:rPr>
              <a:t>Proposed Alarms and </a:t>
            </a:r>
            <a:br>
              <a:rPr lang="en" sz="3400">
                <a:solidFill>
                  <a:srgbClr val="0000FF"/>
                </a:solidFill>
                <a:latin typeface="Roboto Light"/>
                <a:ea typeface="Roboto Light"/>
                <a:cs typeface="Roboto Light"/>
                <a:sym typeface="Roboto Light"/>
              </a:rPr>
            </a:br>
            <a:r>
              <a:rPr lang="en" sz="3400">
                <a:solidFill>
                  <a:srgbClr val="0000FF"/>
                </a:solidFill>
                <a:latin typeface="Roboto Light"/>
                <a:ea typeface="Roboto Light"/>
                <a:cs typeface="Roboto Light"/>
                <a:sym typeface="Roboto Light"/>
              </a:rPr>
              <a:t>Mitigation Strategies</a:t>
            </a:r>
            <a:endParaRPr sz="3400">
              <a:solidFill>
                <a:srgbClr val="0000FF"/>
              </a:solidFill>
              <a:latin typeface="Roboto Light"/>
              <a:ea typeface="Roboto Light"/>
              <a:cs typeface="Roboto Light"/>
              <a:sym typeface="Roboto Light"/>
            </a:endParaRPr>
          </a:p>
        </p:txBody>
      </p:sp>
      <p:sp>
        <p:nvSpPr>
          <p:cNvPr id="288" name="Google Shape;288;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000FF"/>
                </a:solidFill>
              </a:rPr>
              <a:t>Mitigation: Blocking the Port Scan</a:t>
            </a:r>
            <a:endParaRPr>
              <a:solidFill>
                <a:srgbClr val="0000FF"/>
              </a:solidFill>
            </a:endParaRPr>
          </a:p>
        </p:txBody>
      </p:sp>
      <p:sp>
        <p:nvSpPr>
          <p:cNvPr id="294" name="Google Shape;294;p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95" name="Google Shape;295;p36"/>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0" lvl="0" marL="0" rtl="0" algn="l">
              <a:spcBef>
                <a:spcPts val="1600"/>
              </a:spcBef>
              <a:spcAft>
                <a:spcPts val="0"/>
              </a:spcAft>
              <a:buNone/>
            </a:pPr>
            <a:r>
              <a:rPr b="1" lang="en" sz="1400"/>
              <a:t>Maximum number of connections per second</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What threshold would you set to activate this alarm?</a:t>
            </a:r>
            <a:endParaRPr sz="1400"/>
          </a:p>
          <a:p>
            <a:pPr indent="0" lvl="0" marL="0" rtl="0" algn="l">
              <a:spcBef>
                <a:spcPts val="1600"/>
              </a:spcBef>
              <a:spcAft>
                <a:spcPts val="1600"/>
              </a:spcAft>
              <a:buNone/>
            </a:pPr>
            <a:r>
              <a:rPr b="1" lang="en" sz="1400"/>
              <a:t>Maximum 5 requests per second</a:t>
            </a:r>
            <a:endParaRPr b="1" sz="1400"/>
          </a:p>
        </p:txBody>
      </p:sp>
      <p:sp>
        <p:nvSpPr>
          <p:cNvPr id="296" name="Google Shape;296;p3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0" lvl="0" marL="0" rtl="0" algn="l">
              <a:spcBef>
                <a:spcPts val="1600"/>
              </a:spcBef>
              <a:spcAft>
                <a:spcPts val="0"/>
              </a:spcAft>
              <a:buNone/>
            </a:pPr>
            <a:r>
              <a:rPr b="1" lang="en" sz="1400"/>
              <a:t>Firewall, Whitelist</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000FF"/>
                </a:solidFill>
              </a:rPr>
              <a:t>Mitigation: </a:t>
            </a:r>
            <a:r>
              <a:rPr lang="en">
                <a:solidFill>
                  <a:srgbClr val="0000FF"/>
                </a:solidFill>
              </a:rPr>
              <a:t>Finding the Request for the Hidden Directory</a:t>
            </a:r>
            <a:endParaRPr>
              <a:solidFill>
                <a:srgbClr val="0000FF"/>
              </a:solidFill>
            </a:endParaRPr>
          </a:p>
        </p:txBody>
      </p:sp>
      <p:sp>
        <p:nvSpPr>
          <p:cNvPr id="302" name="Google Shape;302;p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03" name="Google Shape;303;p3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0" lvl="0" marL="0" rtl="0" algn="l">
              <a:spcBef>
                <a:spcPts val="1600"/>
              </a:spcBef>
              <a:spcAft>
                <a:spcPts val="0"/>
              </a:spcAft>
              <a:buNone/>
            </a:pPr>
            <a:r>
              <a:rPr b="1" lang="en" sz="1400"/>
              <a:t>Alert for any IP address not on the Whitelist</a:t>
            </a:r>
            <a:endParaRPr b="1" sz="1400"/>
          </a:p>
          <a:p>
            <a:pPr indent="0" lvl="0" marL="0" rtl="0" algn="l">
              <a:spcBef>
                <a:spcPts val="1600"/>
              </a:spcBef>
              <a:spcAft>
                <a:spcPts val="0"/>
              </a:spcAft>
              <a:buNone/>
            </a:pPr>
            <a:r>
              <a:t/>
            </a:r>
            <a:endParaRPr sz="1400"/>
          </a:p>
          <a:p>
            <a:pPr indent="0" lvl="0" marL="0" rtl="0" algn="l">
              <a:spcBef>
                <a:spcPts val="160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1600"/>
              </a:spcBef>
              <a:spcAft>
                <a:spcPts val="1600"/>
              </a:spcAft>
              <a:buNone/>
            </a:pPr>
            <a:r>
              <a:rPr b="1" lang="en" sz="1400"/>
              <a:t>Any IP address not on the Whitelist</a:t>
            </a:r>
            <a:endParaRPr b="1" sz="1400"/>
          </a:p>
        </p:txBody>
      </p:sp>
      <p:sp>
        <p:nvSpPr>
          <p:cNvPr id="304" name="Google Shape;304;p3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100"/>
              <a:t>What configuration can be set on the host to block unwanted access?</a:t>
            </a:r>
            <a:endParaRPr sz="1100"/>
          </a:p>
          <a:p>
            <a:pPr indent="0" lvl="0" marL="0" rtl="0" algn="l">
              <a:spcBef>
                <a:spcPts val="1600"/>
              </a:spcBef>
              <a:spcAft>
                <a:spcPts val="0"/>
              </a:spcAft>
              <a:buNone/>
            </a:pPr>
            <a:r>
              <a:rPr b="1" lang="en" sz="1100"/>
              <a:t>Restrict </a:t>
            </a:r>
            <a:r>
              <a:rPr b="1" lang="en" sz="1100"/>
              <a:t>privileges</a:t>
            </a:r>
            <a:r>
              <a:rPr b="1" lang="en" sz="1100"/>
              <a:t> to any users</a:t>
            </a:r>
            <a:endParaRPr b="1" sz="1100"/>
          </a:p>
          <a:p>
            <a:pPr indent="0" lvl="0" marL="0" rtl="0" algn="l">
              <a:spcBef>
                <a:spcPts val="1600"/>
              </a:spcBef>
              <a:spcAft>
                <a:spcPts val="0"/>
              </a:spcAft>
              <a:buNone/>
            </a:pPr>
            <a:r>
              <a:rPr b="1" lang="en" sz="1100"/>
              <a:t>Encrypt all data at rest/transit</a:t>
            </a:r>
            <a:endParaRPr b="1" sz="1100"/>
          </a:p>
          <a:p>
            <a:pPr indent="0" lvl="0" marL="0" rtl="0" algn="l">
              <a:spcBef>
                <a:spcPts val="1600"/>
              </a:spcBef>
              <a:spcAft>
                <a:spcPts val="0"/>
              </a:spcAft>
              <a:buClr>
                <a:schemeClr val="dk1"/>
              </a:buClr>
              <a:buSzPts val="1100"/>
              <a:buFont typeface="Arial"/>
              <a:buNone/>
            </a:pPr>
            <a:r>
              <a:rPr lang="en" sz="1100"/>
              <a:t>Command line: </a:t>
            </a:r>
            <a:endParaRPr sz="1100"/>
          </a:p>
          <a:p>
            <a:pPr indent="0" lvl="0" marL="0" rtl="0" algn="l">
              <a:spcBef>
                <a:spcPts val="1600"/>
              </a:spcBef>
              <a:spcAft>
                <a:spcPts val="0"/>
              </a:spcAft>
              <a:buNone/>
            </a:pPr>
            <a:r>
              <a:rPr b="1" lang="en" sz="1100"/>
              <a:t>Nano /etc/httpd/conf/httpd.conf</a:t>
            </a:r>
            <a:endParaRPr b="1" sz="1100"/>
          </a:p>
          <a:p>
            <a:pPr indent="0" lvl="0" marL="0" rtl="0" algn="l">
              <a:spcBef>
                <a:spcPts val="1600"/>
              </a:spcBef>
              <a:spcAft>
                <a:spcPts val="0"/>
              </a:spcAft>
              <a:buNone/>
            </a:pPr>
            <a:r>
              <a:rPr b="1" lang="en" sz="1100"/>
              <a:t>	Allow from 192.168.1.1</a:t>
            </a:r>
            <a:endParaRPr b="1" sz="1100"/>
          </a:p>
          <a:p>
            <a:pPr indent="457200" lvl="0" marL="0" rtl="0" algn="l">
              <a:spcBef>
                <a:spcPts val="1600"/>
              </a:spcBef>
              <a:spcAft>
                <a:spcPts val="0"/>
              </a:spcAft>
              <a:buNone/>
            </a:pPr>
            <a:r>
              <a:rPr b="1" lang="en" sz="1100"/>
              <a:t>Allow from 192.168.1.105</a:t>
            </a:r>
            <a:endParaRPr b="1" sz="1100"/>
          </a:p>
          <a:p>
            <a:pPr indent="0" lvl="0" marL="0" rtl="0" algn="l">
              <a:spcBef>
                <a:spcPts val="1600"/>
              </a:spcBef>
              <a:spcAft>
                <a:spcPts val="1600"/>
              </a:spcAft>
              <a:buNone/>
            </a:pPr>
            <a:r>
              <a:rPr b="1" lang="en" sz="1100"/>
              <a:t>	Deny from 192.168.1.90</a:t>
            </a:r>
            <a:endParaRPr b="1"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8" name="Google Shape;108;p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solidFill>
                  <a:schemeClr val="dk1"/>
                </a:solidFill>
              </a:rPr>
              <a:t>This document contains the following sections:</a:t>
            </a:r>
            <a:endParaRPr/>
          </a:p>
        </p:txBody>
      </p:sp>
      <p:sp>
        <p:nvSpPr>
          <p:cNvPr id="109" name="Google Shape;109;p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10" name="Google Shape;110;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20"/>
          <p:cNvGrpSpPr/>
          <p:nvPr/>
        </p:nvGrpSpPr>
        <p:grpSpPr>
          <a:xfrm>
            <a:off x="457200" y="1378813"/>
            <a:ext cx="776889" cy="621300"/>
            <a:chOff x="457200" y="1378813"/>
            <a:chExt cx="776889" cy="621300"/>
          </a:xfrm>
        </p:grpSpPr>
        <p:sp>
          <p:nvSpPr>
            <p:cNvPr id="112" name="Google Shape;112;p2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3" name="Google Shape;113;p2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20"/>
          <p:cNvGrpSpPr/>
          <p:nvPr/>
        </p:nvGrpSpPr>
        <p:grpSpPr>
          <a:xfrm>
            <a:off x="457200" y="2228725"/>
            <a:ext cx="776889" cy="621300"/>
            <a:chOff x="457200" y="1378813"/>
            <a:chExt cx="776889" cy="621300"/>
          </a:xfrm>
        </p:grpSpPr>
        <p:sp>
          <p:nvSpPr>
            <p:cNvPr id="115" name="Google Shape;115;p2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16" name="Google Shape;116;p20"/>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0"/>
          <p:cNvGrpSpPr/>
          <p:nvPr/>
        </p:nvGrpSpPr>
        <p:grpSpPr>
          <a:xfrm>
            <a:off x="457200" y="3073850"/>
            <a:ext cx="776889" cy="621300"/>
            <a:chOff x="457200" y="1378813"/>
            <a:chExt cx="776889" cy="621300"/>
          </a:xfrm>
        </p:grpSpPr>
        <p:sp>
          <p:nvSpPr>
            <p:cNvPr id="118" name="Google Shape;118;p20"/>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9" name="Google Shape;119;p20"/>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20"/>
          <p:cNvGrpSpPr/>
          <p:nvPr/>
        </p:nvGrpSpPr>
        <p:grpSpPr>
          <a:xfrm>
            <a:off x="457200" y="3923750"/>
            <a:ext cx="776889" cy="621300"/>
            <a:chOff x="457200" y="1378813"/>
            <a:chExt cx="776889" cy="621300"/>
          </a:xfrm>
        </p:grpSpPr>
        <p:sp>
          <p:nvSpPr>
            <p:cNvPr id="121" name="Google Shape;121;p20"/>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2" name="Google Shape;122;p20"/>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0"/>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Network Topology</a:t>
            </a:r>
            <a:endParaRPr b="1" sz="1800">
              <a:latin typeface="Roboto"/>
              <a:ea typeface="Roboto"/>
              <a:cs typeface="Roboto"/>
              <a:sym typeface="Roboto"/>
            </a:endParaRPr>
          </a:p>
        </p:txBody>
      </p:sp>
      <p:sp>
        <p:nvSpPr>
          <p:cNvPr id="124" name="Google Shape;124;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FF0000"/>
                </a:solidFill>
                <a:latin typeface="Roboto"/>
                <a:ea typeface="Roboto"/>
                <a:cs typeface="Roboto"/>
                <a:sym typeface="Roboto"/>
              </a:rPr>
              <a:t>Red Team</a:t>
            </a:r>
            <a:r>
              <a:rPr lang="en" sz="1800">
                <a:solidFill>
                  <a:srgbClr val="FF0000"/>
                </a:solidFill>
                <a:latin typeface="Roboto"/>
                <a:ea typeface="Roboto"/>
                <a:cs typeface="Roboto"/>
                <a:sym typeface="Roboto"/>
              </a:rPr>
              <a:t>: Security Assessment</a:t>
            </a:r>
            <a:endParaRPr sz="1800">
              <a:solidFill>
                <a:srgbClr val="FF0000"/>
              </a:solidFill>
              <a:latin typeface="Roboto"/>
              <a:ea typeface="Roboto"/>
              <a:cs typeface="Roboto"/>
              <a:sym typeface="Roboto"/>
            </a:endParaRPr>
          </a:p>
        </p:txBody>
      </p:sp>
      <p:sp>
        <p:nvSpPr>
          <p:cNvPr id="128" name="Google Shape;128;p20"/>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FF"/>
                </a:solidFill>
                <a:latin typeface="Roboto"/>
                <a:ea typeface="Roboto"/>
                <a:cs typeface="Roboto"/>
                <a:sym typeface="Roboto"/>
              </a:rPr>
              <a:t>Blue Team</a:t>
            </a:r>
            <a:r>
              <a:rPr lang="en" sz="1800">
                <a:solidFill>
                  <a:srgbClr val="0000FF"/>
                </a:solidFill>
                <a:latin typeface="Roboto"/>
                <a:ea typeface="Roboto"/>
                <a:cs typeface="Roboto"/>
                <a:sym typeface="Roboto"/>
              </a:rPr>
              <a:t>: Log Analysis and Attack Characterization</a:t>
            </a:r>
            <a:endParaRPr sz="1800">
              <a:solidFill>
                <a:srgbClr val="0000FF"/>
              </a:solidFill>
              <a:latin typeface="Roboto"/>
              <a:ea typeface="Roboto"/>
              <a:cs typeface="Roboto"/>
              <a:sym typeface="Roboto"/>
            </a:endParaRPr>
          </a:p>
        </p:txBody>
      </p:sp>
      <p:sp>
        <p:nvSpPr>
          <p:cNvPr id="129" name="Google Shape;129;p20"/>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Hardening</a:t>
            </a:r>
            <a:r>
              <a:rPr lang="en" sz="1800">
                <a:latin typeface="Roboto"/>
                <a:ea typeface="Roboto"/>
                <a:cs typeface="Roboto"/>
                <a:sym typeface="Roboto"/>
              </a:rPr>
              <a:t>: Proposed Alarms and Mitigation Strategies</a:t>
            </a:r>
            <a:endParaRPr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000FF"/>
                </a:solidFill>
              </a:rPr>
              <a:t>Mitigation: Preventing Brute Force Attacks</a:t>
            </a:r>
            <a:endParaRPr>
              <a:solidFill>
                <a:srgbClr val="0000FF"/>
              </a:solidFill>
            </a:endParaRPr>
          </a:p>
        </p:txBody>
      </p:sp>
      <p:sp>
        <p:nvSpPr>
          <p:cNvPr id="310" name="Google Shape;310;p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11" name="Google Shape;311;p3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1600"/>
              </a:spcBef>
              <a:spcAft>
                <a:spcPts val="0"/>
              </a:spcAft>
              <a:buNone/>
            </a:pPr>
            <a:r>
              <a:rPr b="1" lang="en" sz="1400"/>
              <a:t>Restrict number of HTTP Status 401 in 5 second intervals</a:t>
            </a:r>
            <a:endParaRPr sz="1400"/>
          </a:p>
          <a:p>
            <a:pPr indent="0" lvl="0" marL="0" rtl="0" algn="l">
              <a:spcBef>
                <a:spcPts val="160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1600"/>
              </a:spcBef>
              <a:spcAft>
                <a:spcPts val="1600"/>
              </a:spcAft>
              <a:buNone/>
            </a:pPr>
            <a:r>
              <a:rPr b="1" lang="en" sz="1400"/>
              <a:t>Threshold: &gt;5 HTTP Status 401 responses at any time</a:t>
            </a:r>
            <a:endParaRPr b="1" sz="1400"/>
          </a:p>
        </p:txBody>
      </p:sp>
      <p:sp>
        <p:nvSpPr>
          <p:cNvPr id="312" name="Google Shape;312;p3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000"/>
              <a:t>What configuration can be set on the host to block brute force attacks?</a:t>
            </a:r>
            <a:endParaRPr sz="1000"/>
          </a:p>
          <a:p>
            <a:pPr indent="0" lvl="0" marL="0" rtl="0" algn="l">
              <a:spcBef>
                <a:spcPts val="1600"/>
              </a:spcBef>
              <a:spcAft>
                <a:spcPts val="0"/>
              </a:spcAft>
              <a:buNone/>
            </a:pPr>
            <a:r>
              <a:rPr b="1" lang="en" sz="1000"/>
              <a:t>Multilayered login and strong password policy.</a:t>
            </a:r>
            <a:endParaRPr b="1" sz="1000"/>
          </a:p>
          <a:p>
            <a:pPr indent="-292100" lvl="0" marL="457200" rtl="0" algn="l">
              <a:spcBef>
                <a:spcPts val="1600"/>
              </a:spcBef>
              <a:spcAft>
                <a:spcPts val="0"/>
              </a:spcAft>
              <a:buSzPts val="1000"/>
              <a:buChar char="●"/>
            </a:pPr>
            <a:r>
              <a:rPr b="1" lang="en" sz="1000"/>
              <a:t>Two authentication login</a:t>
            </a:r>
            <a:endParaRPr b="1" sz="1000"/>
          </a:p>
          <a:p>
            <a:pPr indent="-292100" lvl="0" marL="457200" rtl="0" algn="l">
              <a:spcBef>
                <a:spcPts val="1600"/>
              </a:spcBef>
              <a:spcAft>
                <a:spcPts val="0"/>
              </a:spcAft>
              <a:buSzPts val="1000"/>
              <a:buChar char="●"/>
            </a:pPr>
            <a:r>
              <a:rPr b="1" lang="en" sz="1000"/>
              <a:t>Use a program or system to establish the user is human (ex. Captcha)</a:t>
            </a:r>
            <a:endParaRPr b="1" sz="1000"/>
          </a:p>
          <a:p>
            <a:pPr indent="-292100" lvl="0" marL="457200" rtl="0" algn="l">
              <a:spcBef>
                <a:spcPts val="1600"/>
              </a:spcBef>
              <a:spcAft>
                <a:spcPts val="0"/>
              </a:spcAft>
              <a:buSzPts val="1000"/>
              <a:buChar char="●"/>
            </a:pPr>
            <a:r>
              <a:rPr b="1" lang="en" sz="1000"/>
              <a:t>Account lockout after 5 failed login attempts for 30 min</a:t>
            </a:r>
            <a:endParaRPr b="1" sz="1000"/>
          </a:p>
          <a:p>
            <a:pPr indent="0" lvl="0" marL="0" rtl="0" algn="l">
              <a:spcBef>
                <a:spcPts val="1600"/>
              </a:spcBef>
              <a:spcAft>
                <a:spcPts val="1600"/>
              </a:spcAft>
              <a:buNone/>
            </a:pPr>
            <a:r>
              <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000FF"/>
                </a:solidFill>
              </a:rPr>
              <a:t>Mitigation: Detecting</a:t>
            </a:r>
            <a:r>
              <a:rPr lang="en">
                <a:solidFill>
                  <a:srgbClr val="0000FF"/>
                </a:solidFill>
              </a:rPr>
              <a:t> the WebDAV Connection</a:t>
            </a:r>
            <a:endParaRPr>
              <a:solidFill>
                <a:srgbClr val="0000FF"/>
              </a:solidFill>
            </a:endParaRPr>
          </a:p>
        </p:txBody>
      </p:sp>
      <p:sp>
        <p:nvSpPr>
          <p:cNvPr id="318" name="Google Shape;318;p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19" name="Google Shape;319;p39"/>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1600"/>
              </a:spcBef>
              <a:spcAft>
                <a:spcPts val="0"/>
              </a:spcAft>
              <a:buClr>
                <a:schemeClr val="dk1"/>
              </a:buClr>
              <a:buSzPts val="1100"/>
              <a:buFont typeface="Arial"/>
              <a:buNone/>
            </a:pPr>
            <a:r>
              <a:rPr b="1" lang="en" sz="1400"/>
              <a:t>Alarm set if non whitelisted IP addresses access sensitive files and directories.</a:t>
            </a:r>
            <a:endParaRPr sz="1400"/>
          </a:p>
          <a:p>
            <a:pPr indent="0" lvl="0" marL="0" rtl="0" algn="l">
              <a:spcBef>
                <a:spcPts val="1600"/>
              </a:spcBef>
              <a:spcAft>
                <a:spcPts val="0"/>
              </a:spcAft>
              <a:buNone/>
            </a:pPr>
            <a:r>
              <a:t/>
            </a:r>
            <a:endParaRPr sz="1400"/>
          </a:p>
          <a:p>
            <a:pPr indent="0" lvl="0" marL="0" rtl="0" algn="l">
              <a:spcBef>
                <a:spcPts val="160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1600"/>
              </a:spcBef>
              <a:spcAft>
                <a:spcPts val="1600"/>
              </a:spcAft>
              <a:buClr>
                <a:schemeClr val="dk1"/>
              </a:buClr>
              <a:buSzPts val="1100"/>
              <a:buFont typeface="Arial"/>
              <a:buNone/>
            </a:pPr>
            <a:r>
              <a:rPr b="1" lang="en" sz="1400"/>
              <a:t>Non whitelisted IP address accesses sensitive files or directories</a:t>
            </a:r>
            <a:endParaRPr sz="1400"/>
          </a:p>
        </p:txBody>
      </p:sp>
      <p:sp>
        <p:nvSpPr>
          <p:cNvPr id="320" name="Google Shape;320;p39"/>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0" lvl="0" marL="0" rtl="0" algn="l">
              <a:spcBef>
                <a:spcPts val="1600"/>
              </a:spcBef>
              <a:spcAft>
                <a:spcPts val="0"/>
              </a:spcAft>
              <a:buNone/>
            </a:pPr>
            <a:r>
              <a:rPr b="1" lang="en" sz="1400"/>
              <a:t>Block unauthorized access to the WebDAV in /etc/httpd/conf/httpd.conf in the WebDAV directory (/var/www/webdav/)</a:t>
            </a:r>
            <a:endParaRPr sz="1400"/>
          </a:p>
          <a:p>
            <a:pPr indent="0" lvl="0" marL="0" rtl="0" algn="l">
              <a:spcBef>
                <a:spcPts val="1600"/>
              </a:spcBef>
              <a:spcAft>
                <a:spcPts val="16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000FF"/>
                </a:solidFill>
              </a:rPr>
              <a:t>Mitigation: Identifying Reverse Shell Uploads</a:t>
            </a:r>
            <a:endParaRPr>
              <a:solidFill>
                <a:srgbClr val="0000FF"/>
              </a:solidFill>
            </a:endParaRPr>
          </a:p>
        </p:txBody>
      </p:sp>
      <p:sp>
        <p:nvSpPr>
          <p:cNvPr id="326" name="Google Shape;326;p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27" name="Google Shape;327;p40"/>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0" lvl="0" marL="0" rtl="0" algn="l">
              <a:spcBef>
                <a:spcPts val="1600"/>
              </a:spcBef>
              <a:spcAft>
                <a:spcPts val="0"/>
              </a:spcAft>
              <a:buNone/>
            </a:pPr>
            <a:r>
              <a:rPr b="1" lang="en" sz="1400"/>
              <a:t>Alarm set for non whitelisted IP </a:t>
            </a:r>
            <a:r>
              <a:rPr b="1" lang="en" sz="1400"/>
              <a:t>addresses</a:t>
            </a:r>
            <a:r>
              <a:rPr b="1" lang="en" sz="1400"/>
              <a:t> accessing sensitive files on the server </a:t>
            </a:r>
            <a:endParaRPr b="1" sz="1400"/>
          </a:p>
          <a:p>
            <a:pPr indent="0" lvl="0" marL="0" rtl="0" algn="l">
              <a:spcBef>
                <a:spcPts val="160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1600"/>
              </a:spcBef>
              <a:spcAft>
                <a:spcPts val="0"/>
              </a:spcAft>
              <a:buClr>
                <a:schemeClr val="dk1"/>
              </a:buClr>
              <a:buSzPts val="1100"/>
              <a:buFont typeface="Arial"/>
              <a:buNone/>
            </a:pPr>
            <a:r>
              <a:rPr b="1" lang="en" sz="1400"/>
              <a:t>When “put” request methods are made to access sensitive files from non white listed IP </a:t>
            </a:r>
            <a:r>
              <a:rPr b="1" lang="en" sz="1400"/>
              <a:t>addresses</a:t>
            </a:r>
            <a:endParaRPr b="1" sz="1400"/>
          </a:p>
          <a:p>
            <a:pPr indent="0" lvl="0" marL="0" rtl="0" algn="l">
              <a:spcBef>
                <a:spcPts val="1600"/>
              </a:spcBef>
              <a:spcAft>
                <a:spcPts val="1600"/>
              </a:spcAft>
              <a:buNone/>
            </a:pPr>
            <a:r>
              <a:t/>
            </a:r>
            <a:endParaRPr sz="1400"/>
          </a:p>
        </p:txBody>
      </p:sp>
      <p:sp>
        <p:nvSpPr>
          <p:cNvPr id="328" name="Google Shape;328;p4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0" lvl="0" marL="0" rtl="0" algn="l">
              <a:spcBef>
                <a:spcPts val="1600"/>
              </a:spcBef>
              <a:spcAft>
                <a:spcPts val="0"/>
              </a:spcAft>
              <a:buClr>
                <a:schemeClr val="dk1"/>
              </a:buClr>
              <a:buSzPts val="1100"/>
              <a:buFont typeface="Arial"/>
              <a:buNone/>
            </a:pPr>
            <a:r>
              <a:rPr b="1" lang="en" sz="1400"/>
              <a:t>Block unauthorized HTTP requests in /etc/httpd/conf/httpd.conf in the WebDAV directory (/var/www/webdav/)</a:t>
            </a:r>
            <a:endParaRPr b="1"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35" name="Google Shape;135;p2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41" name="Google Shape;141;p22"/>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800">
                <a:latin typeface="Roboto Black"/>
                <a:ea typeface="Roboto Black"/>
                <a:cs typeface="Roboto Black"/>
                <a:sym typeface="Roboto Black"/>
              </a:rPr>
              <a:t>Network                             </a:t>
            </a:r>
            <a:r>
              <a:rPr lang="en" sz="800"/>
              <a:t>Address </a:t>
            </a:r>
            <a:r>
              <a:rPr lang="en" sz="800"/>
              <a:t>Range: 192.168.1.0/24       Netmask: 255.255.255.0 Gateway: 192.168.1.1</a:t>
            </a:r>
            <a:endParaRPr sz="800"/>
          </a:p>
          <a:p>
            <a:pPr indent="0" lvl="0" marL="0" rtl="0" algn="l">
              <a:spcBef>
                <a:spcPts val="1600"/>
              </a:spcBef>
              <a:spcAft>
                <a:spcPts val="0"/>
              </a:spcAft>
              <a:buClr>
                <a:schemeClr val="dk1"/>
              </a:buClr>
              <a:buSzPts val="1100"/>
              <a:buFont typeface="Arial"/>
              <a:buNone/>
            </a:pPr>
            <a:r>
              <a:rPr lang="en" sz="800">
                <a:latin typeface="Roboto Black"/>
                <a:ea typeface="Roboto Black"/>
                <a:cs typeface="Roboto Black"/>
                <a:sym typeface="Roboto Black"/>
              </a:rPr>
              <a:t>Machines                               </a:t>
            </a:r>
            <a:r>
              <a:rPr lang="en" sz="800"/>
              <a:t>IPv4: 192.168.1.1                     OS: Windows               Hostname: Router     </a:t>
            </a:r>
            <a:endParaRPr sz="800"/>
          </a:p>
          <a:p>
            <a:pPr indent="0" lvl="0" marL="0" rtl="0" algn="l">
              <a:spcBef>
                <a:spcPts val="1600"/>
              </a:spcBef>
              <a:spcAft>
                <a:spcPts val="0"/>
              </a:spcAft>
              <a:buClr>
                <a:schemeClr val="dk1"/>
              </a:buClr>
              <a:buSzPts val="1100"/>
              <a:buFont typeface="Arial"/>
              <a:buNone/>
            </a:pPr>
            <a:r>
              <a:rPr lang="en" sz="800"/>
              <a:t>IPv4: 192.168.1.90                  OS: Linux                      Hostname: Kali</a:t>
            </a:r>
            <a:endParaRPr sz="800"/>
          </a:p>
          <a:p>
            <a:pPr indent="0" lvl="0" marL="0" rtl="0" algn="l">
              <a:spcBef>
                <a:spcPts val="1600"/>
              </a:spcBef>
              <a:spcAft>
                <a:spcPts val="0"/>
              </a:spcAft>
              <a:buClr>
                <a:schemeClr val="dk1"/>
              </a:buClr>
              <a:buSzPts val="1100"/>
              <a:buFont typeface="Arial"/>
              <a:buNone/>
            </a:pPr>
            <a:r>
              <a:rPr lang="en" sz="800"/>
              <a:t>IPv4: 192.168.1.100                OS: Linux                      Hostname: ELK Stack</a:t>
            </a:r>
            <a:endParaRPr sz="800"/>
          </a:p>
          <a:p>
            <a:pPr indent="0" lvl="0" marL="0" rtl="0" algn="l">
              <a:spcBef>
                <a:spcPts val="1600"/>
              </a:spcBef>
              <a:spcAft>
                <a:spcPts val="0"/>
              </a:spcAft>
              <a:buClr>
                <a:schemeClr val="dk1"/>
              </a:buClr>
              <a:buSzPts val="1100"/>
              <a:buFont typeface="Arial"/>
              <a:buNone/>
            </a:pPr>
            <a:r>
              <a:rPr lang="en" sz="800"/>
              <a:t>IPv4: 192.168.1.105                 OS: Linux                      Hostname: Webserver/Capstone</a:t>
            </a:r>
            <a:endParaRPr sz="800"/>
          </a:p>
          <a:p>
            <a:pPr indent="0" lvl="0" marL="0" rtl="0" algn="l">
              <a:spcBef>
                <a:spcPts val="1600"/>
              </a:spcBef>
              <a:spcAft>
                <a:spcPts val="0"/>
              </a:spcAft>
              <a:buClr>
                <a:schemeClr val="dk1"/>
              </a:buClr>
              <a:buSzPts val="1100"/>
              <a:buFont typeface="Arial"/>
              <a:buNone/>
            </a:pPr>
            <a:r>
              <a:t/>
            </a:r>
            <a:endParaRPr sz="800"/>
          </a:p>
          <a:p>
            <a:pPr indent="0" lvl="0" marL="0" rtl="0" algn="l">
              <a:spcBef>
                <a:spcPts val="1600"/>
              </a:spcBef>
              <a:spcAft>
                <a:spcPts val="1600"/>
              </a:spcAft>
              <a:buNone/>
            </a:pPr>
            <a:r>
              <a:t/>
            </a:r>
            <a:endParaRPr/>
          </a:p>
        </p:txBody>
      </p:sp>
      <p:sp>
        <p:nvSpPr>
          <p:cNvPr id="142" name="Google Shape;142;p22"/>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43" name="Google Shape;143;p2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144" name="Google Shape;144;p22"/>
          <p:cNvPicPr preferRelativeResize="0"/>
          <p:nvPr/>
        </p:nvPicPr>
        <p:blipFill>
          <a:blip r:embed="rId3">
            <a:alphaModFix/>
          </a:blip>
          <a:stretch>
            <a:fillRect/>
          </a:stretch>
        </p:blipFill>
        <p:spPr>
          <a:xfrm>
            <a:off x="115375" y="910475"/>
            <a:ext cx="6699598" cy="3897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50" name="Google Shape;150;p2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51" name="Google Shape;151;p23"/>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FF0000"/>
                </a:solidFill>
              </a:rPr>
              <a:t>Red Team</a:t>
            </a:r>
            <a:endParaRPr b="1">
              <a:solidFill>
                <a:srgbClr val="FF0000"/>
              </a:solidFill>
            </a:endParaRPr>
          </a:p>
          <a:p>
            <a:pPr indent="0" lvl="0" marL="0" rtl="0" algn="ctr">
              <a:spcBef>
                <a:spcPts val="0"/>
              </a:spcBef>
              <a:spcAft>
                <a:spcPts val="0"/>
              </a:spcAft>
              <a:buClr>
                <a:schemeClr val="dk1"/>
              </a:buClr>
              <a:buSzPts val="1100"/>
              <a:buFont typeface="Arial"/>
              <a:buNone/>
            </a:pPr>
            <a:r>
              <a:rPr lang="en">
                <a:solidFill>
                  <a:srgbClr val="FF0000"/>
                </a:solidFill>
                <a:latin typeface="Roboto Light"/>
                <a:ea typeface="Roboto Light"/>
                <a:cs typeface="Roboto Light"/>
                <a:sym typeface="Roboto Light"/>
              </a:rPr>
              <a:t>Security Assessment</a:t>
            </a:r>
            <a:endParaRPr>
              <a:solidFill>
                <a:srgbClr val="FF0000"/>
              </a:solidFill>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2" name="Google Shape;152;p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0000"/>
                </a:solidFill>
              </a:rPr>
              <a:t>Recon: Describing the Target</a:t>
            </a:r>
            <a:endParaRPr>
              <a:solidFill>
                <a:srgbClr val="FF0000"/>
              </a:solidFill>
            </a:endParaRPr>
          </a:p>
        </p:txBody>
      </p:sp>
      <p:sp>
        <p:nvSpPr>
          <p:cNvPr id="158" name="Google Shape;158;p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59" name="Google Shape;159;p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graphicFrame>
        <p:nvGraphicFramePr>
          <p:cNvPr id="160" name="Google Shape;160;p24"/>
          <p:cNvGraphicFramePr/>
          <p:nvPr/>
        </p:nvGraphicFramePr>
        <p:xfrm>
          <a:off x="419800" y="1198750"/>
          <a:ext cx="3000000" cy="3000000"/>
        </p:xfrm>
        <a:graphic>
          <a:graphicData uri="http://schemas.openxmlformats.org/drawingml/2006/table">
            <a:tbl>
              <a:tblPr>
                <a:noFill/>
                <a:tableStyleId>{15254F6C-8D1E-4C0C-A93E-0A1753B9660C}</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Gateway</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Stack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Network Security Monitor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Webserver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0000"/>
                </a:solidFill>
              </a:rPr>
              <a:t>Vulnerability </a:t>
            </a:r>
            <a:r>
              <a:rPr lang="en">
                <a:solidFill>
                  <a:srgbClr val="FF0000"/>
                </a:solidFill>
              </a:rPr>
              <a:t>Assessment</a:t>
            </a:r>
            <a:endParaRPr>
              <a:solidFill>
                <a:srgbClr val="FF0000"/>
              </a:solidFill>
            </a:endParaRPr>
          </a:p>
        </p:txBody>
      </p:sp>
      <p:sp>
        <p:nvSpPr>
          <p:cNvPr id="166" name="Google Shape;166;p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67" name="Google Shape;167;p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graphicFrame>
        <p:nvGraphicFramePr>
          <p:cNvPr id="168" name="Google Shape;168;p25"/>
          <p:cNvGraphicFramePr/>
          <p:nvPr/>
        </p:nvGraphicFramePr>
        <p:xfrm>
          <a:off x="467150" y="1183050"/>
          <a:ext cx="3000000" cy="3000000"/>
        </p:xfrm>
        <a:graphic>
          <a:graphicData uri="http://schemas.openxmlformats.org/drawingml/2006/table">
            <a:tbl>
              <a:tblPr>
                <a:noFill/>
                <a:tableStyleId>{15254F6C-8D1E-4C0C-A93E-0A1753B9660C}</a:tableStyleId>
              </a:tblPr>
              <a:tblGrid>
                <a:gridCol w="2787500"/>
                <a:gridCol w="2787500"/>
                <a:gridCol w="2787500"/>
              </a:tblGrid>
              <a:tr h="3665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1354150">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Weak Password Susceptible to Brute Force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Passwords were easily cracked using Hydra and common dictionary.  System settings allowed unlimited password attempts.  No failed attempt lockout was set which allowed for a brute force attack.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An LFI vulnerability allows attackers to gain access to sensitive credentials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599375">
                <a:tc>
                  <a:txBody>
                    <a:bodyPr/>
                    <a:lstStyle/>
                    <a:p>
                      <a:pPr indent="0" lvl="0" marL="0" rtl="0" algn="l">
                        <a:spcBef>
                          <a:spcPts val="0"/>
                        </a:spcBef>
                        <a:spcAft>
                          <a:spcPts val="0"/>
                        </a:spcAft>
                        <a:buNone/>
                      </a:pPr>
                      <a:r>
                        <a:rPr lang="en" sz="1200">
                          <a:latin typeface="Roboto"/>
                          <a:ea typeface="Roboto"/>
                          <a:cs typeface="Roboto"/>
                          <a:sym typeface="Roboto"/>
                        </a:rPr>
                        <a:t>Sensitive Data Exposure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Could access the company files through web browser.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Confidential information was accessible to malicious actor.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7795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Password Hashes stored in company folders.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 Y</a:t>
                      </a:r>
                      <a:r>
                        <a:rPr lang="en" sz="1200">
                          <a:solidFill>
                            <a:schemeClr val="dk1"/>
                          </a:solidFill>
                          <a:latin typeface="Roboto"/>
                          <a:ea typeface="Roboto"/>
                          <a:cs typeface="Roboto"/>
                          <a:sym typeface="Roboto"/>
                        </a:rPr>
                        <a:t>ou could access password hashes on the browser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Allow unauthorized access to company folders.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599375">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0000"/>
                </a:solidFill>
              </a:rPr>
              <a:t>Exploitation: Weak Password Susceptible to Brute Force</a:t>
            </a:r>
            <a:endParaRPr>
              <a:solidFill>
                <a:srgbClr val="FF0000"/>
              </a:solidFill>
            </a:endParaRPr>
          </a:p>
        </p:txBody>
      </p:sp>
      <p:sp>
        <p:nvSpPr>
          <p:cNvPr id="174" name="Google Shape;174;p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5" name="Google Shape;175;p26"/>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txBox="1"/>
          <p:nvPr/>
        </p:nvSpPr>
        <p:spPr>
          <a:xfrm>
            <a:off x="752775" y="10592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How did you exploit the vulnerability? We knew to look for Ashton’s login because the prompt included “For ashton’s eyes only”.  We used Hydra to successfully crack Ashton’s password with the rockyou.txt</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Command used: hydra -l ashton -P /usr/share/wordlists/rockyou.txt -s 80 -f -vV 192.168.1.105 http-get/company_folders/secret_folder</a:t>
            </a:r>
            <a:endParaRPr b="1" sz="1200">
              <a:latin typeface="Roboto"/>
              <a:ea typeface="Roboto"/>
              <a:cs typeface="Roboto"/>
              <a:sym typeface="Roboto"/>
            </a:endParaRPr>
          </a:p>
        </p:txBody>
      </p:sp>
      <p:grpSp>
        <p:nvGrpSpPr>
          <p:cNvPr id="177" name="Google Shape;177;p26"/>
          <p:cNvGrpSpPr/>
          <p:nvPr/>
        </p:nvGrpSpPr>
        <p:grpSpPr>
          <a:xfrm>
            <a:off x="323831" y="768840"/>
            <a:ext cx="533372" cy="652542"/>
            <a:chOff x="283340" y="1223601"/>
            <a:chExt cx="695400" cy="850661"/>
          </a:xfrm>
        </p:grpSpPr>
        <p:sp>
          <p:nvSpPr>
            <p:cNvPr id="178" name="Google Shape;178;p26"/>
            <p:cNvSpPr/>
            <p:nvPr/>
          </p:nvSpPr>
          <p:spPr>
            <a:xfrm>
              <a:off x="283340" y="1223601"/>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9" name="Google Shape;179;p2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26"/>
          <p:cNvGrpSpPr/>
          <p:nvPr/>
        </p:nvGrpSpPr>
        <p:grpSpPr>
          <a:xfrm>
            <a:off x="3228956" y="887903"/>
            <a:ext cx="533372" cy="533480"/>
            <a:chOff x="457200" y="1378813"/>
            <a:chExt cx="695400" cy="695450"/>
          </a:xfrm>
        </p:grpSpPr>
        <p:sp>
          <p:nvSpPr>
            <p:cNvPr id="181" name="Google Shape;181;p2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82" name="Google Shape;182;p2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26"/>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 were able to discover ashton’s password is leopoldo.  We successfully logged into the company folders as Ashton</a:t>
            </a:r>
            <a:endParaRPr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0000"/>
                </a:solidFill>
              </a:rPr>
              <a:t>Exploitation: Weak Password Susceptible to Brute Force</a:t>
            </a:r>
            <a:endParaRPr>
              <a:solidFill>
                <a:srgbClr val="FF0000"/>
              </a:solidFill>
            </a:endParaRPr>
          </a:p>
          <a:p>
            <a:pPr indent="0" lvl="0" marL="0" rtl="0" algn="l">
              <a:spcBef>
                <a:spcPts val="0"/>
              </a:spcBef>
              <a:spcAft>
                <a:spcPts val="0"/>
              </a:spcAft>
              <a:buNone/>
            </a:pPr>
            <a:r>
              <a:t/>
            </a:r>
            <a:endParaRPr/>
          </a:p>
        </p:txBody>
      </p:sp>
      <p:sp>
        <p:nvSpPr>
          <p:cNvPr id="190" name="Google Shape;190;p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t>Screenshot:</a:t>
            </a:r>
            <a:endParaRPr/>
          </a:p>
        </p:txBody>
      </p:sp>
      <p:sp>
        <p:nvSpPr>
          <p:cNvPr id="191" name="Google Shape;191;p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92" name="Google Shape;192;p27"/>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193" name="Google Shape;193;p27"/>
          <p:cNvPicPr preferRelativeResize="0"/>
          <p:nvPr/>
        </p:nvPicPr>
        <p:blipFill>
          <a:blip r:embed="rId3">
            <a:alphaModFix/>
          </a:blip>
          <a:stretch>
            <a:fillRect/>
          </a:stretch>
        </p:blipFill>
        <p:spPr>
          <a:xfrm>
            <a:off x="177" y="1284250"/>
            <a:ext cx="9093451" cy="3739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